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c Pro ExtraBold" charset="1" panose="00000700000000000000"/>
      <p:regular r:id="rId10"/>
    </p:embeddedFont>
    <p:embeddedFont>
      <p:font typeface="Codec Pro ExtraBold Bold" charset="1" panose="00000900000000000000"/>
      <p:regular r:id="rId11"/>
    </p:embeddedFont>
    <p:embeddedFont>
      <p:font typeface="Times New Roman" charset="1" panose="02030502070405020303"/>
      <p:regular r:id="rId12"/>
    </p:embeddedFont>
    <p:embeddedFont>
      <p:font typeface="Times New Roman Bold" charset="1" panose="02030802070405020303"/>
      <p:regular r:id="rId13"/>
    </p:embeddedFont>
    <p:embeddedFont>
      <p:font typeface="Times New Roman Italics" charset="1" panose="02030502070405090303"/>
      <p:regular r:id="rId14"/>
    </p:embeddedFont>
    <p:embeddedFont>
      <p:font typeface="Times New Roman Bold Italics" charset="1" panose="02030802070405090303"/>
      <p:regular r:id="rId15"/>
    </p:embeddedFont>
    <p:embeddedFont>
      <p:font typeface="Times New Roman Medium" charset="1" panose="02030502070405020303"/>
      <p:regular r:id="rId16"/>
    </p:embeddedFont>
    <p:embeddedFont>
      <p:font typeface="Times New Roman Medium Italics" charset="1" panose="02030502070405090303"/>
      <p:regular r:id="rId17"/>
    </p:embeddedFont>
    <p:embeddedFont>
      <p:font typeface="Times New Roman Semi-Bold" charset="1" panose="02030702070405020303"/>
      <p:regular r:id="rId18"/>
    </p:embeddedFont>
    <p:embeddedFont>
      <p:font typeface="Times New Roman Semi-Bold Italics" charset="1" panose="02030702070405090303"/>
      <p:regular r:id="rId19"/>
    </p:embeddedFont>
    <p:embeddedFont>
      <p:font typeface="Times New Roman Ultra-Bold" charset="1" panose="02030902070405020303"/>
      <p:regular r:id="rId20"/>
    </p:embeddedFont>
    <p:embeddedFont>
      <p:font typeface="Dynamo Condensed Bold" charset="1" panose="020B080402020A0604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VAF9oX365QI.mp4" Type="http://schemas.openxmlformats.org/officeDocument/2006/relationships/video"/><Relationship Id="rId4" Target="../media/VAF9oX365QI.mp4" Type="http://schemas.microsoft.com/office/2007/relationships/media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11.jpeg" Type="http://schemas.openxmlformats.org/officeDocument/2006/relationships/image"/><Relationship Id="rId12" Target="../media/image12.jpeg" Type="http://schemas.openxmlformats.org/officeDocument/2006/relationships/image"/><Relationship Id="rId13" Target="../media/image13.jpeg" Type="http://schemas.openxmlformats.org/officeDocument/2006/relationships/image"/><Relationship Id="rId14" Target="../media/image14.jpe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.png" Type="http://schemas.openxmlformats.org/officeDocument/2006/relationships/image"/><Relationship Id="rId8" Target="../media/image2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pn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0.jpeg" Type="http://schemas.openxmlformats.org/officeDocument/2006/relationships/image"/><Relationship Id="rId4" Target="../media/image29.jpe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jpeg" Type="http://schemas.openxmlformats.org/officeDocument/2006/relationships/image"/><Relationship Id="rId7" Target="../media/image3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3042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12800" cy="3042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6312" cy="739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07723" y="1914262"/>
            <a:ext cx="9439677" cy="686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67"/>
              </a:lnSpc>
            </a:pPr>
            <a:r>
              <a:rPr lang="en-US" sz="10799">
                <a:solidFill>
                  <a:srgbClr val="B21008"/>
                </a:solidFill>
                <a:latin typeface="Times New Roman"/>
              </a:rPr>
              <a:t>HEART RATE SENSOR USING ESP-32 FOR STRESS DETECTION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12072" y="1349746"/>
            <a:ext cx="5611485" cy="8139563"/>
          </a:xfrm>
          <a:custGeom>
            <a:avLst/>
            <a:gdLst/>
            <a:ahLst/>
            <a:cxnLst/>
            <a:rect r="r" b="b" t="t" l="l"/>
            <a:pathLst>
              <a:path h="8139563" w="5611485">
                <a:moveTo>
                  <a:pt x="0" y="0"/>
                </a:moveTo>
                <a:lnTo>
                  <a:pt x="5611485" y="0"/>
                </a:lnTo>
                <a:lnTo>
                  <a:pt x="5611485" y="8139564"/>
                </a:lnTo>
                <a:lnTo>
                  <a:pt x="0" y="81395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82" t="0" r="-14182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42672" y="0"/>
            <a:ext cx="10607401" cy="10287000"/>
          </a:xfrm>
          <a:custGeom>
            <a:avLst/>
            <a:gdLst/>
            <a:ahLst/>
            <a:cxnLst/>
            <a:rect r="r" b="b" t="t" l="l"/>
            <a:pathLst>
              <a:path h="10287000" w="10607401">
                <a:moveTo>
                  <a:pt x="0" y="0"/>
                </a:moveTo>
                <a:lnTo>
                  <a:pt x="10607400" y="0"/>
                </a:lnTo>
                <a:lnTo>
                  <a:pt x="106074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42" t="-4353" r="-827" b="-1926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0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7100" y="1719091"/>
            <a:ext cx="15202755" cy="6799156"/>
          </a:xfrm>
          <a:custGeom>
            <a:avLst/>
            <a:gdLst/>
            <a:ahLst/>
            <a:cxnLst/>
            <a:rect r="r" b="b" t="t" l="l"/>
            <a:pathLst>
              <a:path h="6799156" w="15202755">
                <a:moveTo>
                  <a:pt x="0" y="0"/>
                </a:moveTo>
                <a:lnTo>
                  <a:pt x="15202756" y="0"/>
                </a:lnTo>
                <a:lnTo>
                  <a:pt x="15202756" y="6799156"/>
                </a:lnTo>
                <a:lnTo>
                  <a:pt x="0" y="6799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77725" y="-109097"/>
            <a:ext cx="11710275" cy="2119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5122" y="2327989"/>
            <a:ext cx="7182193" cy="6274756"/>
          </a:xfrm>
          <a:custGeom>
            <a:avLst/>
            <a:gdLst/>
            <a:ahLst/>
            <a:cxnLst/>
            <a:rect r="r" b="b" t="t" l="l"/>
            <a:pathLst>
              <a:path h="6274756" w="7182193">
                <a:moveTo>
                  <a:pt x="0" y="0"/>
                </a:moveTo>
                <a:lnTo>
                  <a:pt x="7182193" y="0"/>
                </a:lnTo>
                <a:lnTo>
                  <a:pt x="7182193" y="6274756"/>
                </a:lnTo>
                <a:lnTo>
                  <a:pt x="0" y="6274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818" t="0" r="-113799" b="-302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38250" y="2327989"/>
            <a:ext cx="9478187" cy="6274756"/>
          </a:xfrm>
          <a:custGeom>
            <a:avLst/>
            <a:gdLst/>
            <a:ahLst/>
            <a:cxnLst/>
            <a:rect r="r" b="b" t="t" l="l"/>
            <a:pathLst>
              <a:path h="6274756" w="9478187">
                <a:moveTo>
                  <a:pt x="0" y="0"/>
                </a:moveTo>
                <a:lnTo>
                  <a:pt x="9478187" y="0"/>
                </a:lnTo>
                <a:lnTo>
                  <a:pt x="9478187" y="6274756"/>
                </a:lnTo>
                <a:lnTo>
                  <a:pt x="0" y="62747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25" t="-1273" r="-381" b="-2097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25536" y="847725"/>
            <a:ext cx="8941980" cy="1113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2"/>
              </a:lnSpc>
              <a:spcBef>
                <a:spcPct val="0"/>
              </a:spcBef>
            </a:pPr>
            <a:r>
              <a:rPr lang="en-US" sz="6171" u="sng">
                <a:solidFill>
                  <a:srgbClr val="000000"/>
                </a:solidFill>
                <a:latin typeface="Times New Roman Bold"/>
              </a:rPr>
              <a:t>GRAPHICAL OUTPUTS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5122" y="8920162"/>
            <a:ext cx="7182193" cy="67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Graph obtained using arduino IDE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02417" y="8920162"/>
            <a:ext cx="9014020" cy="67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Times New Roman"/>
              </a:rPr>
              <a:t>Graph obtained on ubidots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6050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392088"/>
            <a:ext cx="16230600" cy="7502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2137" t="0" r="-3213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537802" cy="3446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2656" cy="2300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2656" cy="23007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32905" y="3263386"/>
            <a:ext cx="9910161" cy="392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859"/>
              </a:lnSpc>
            </a:pPr>
            <a:r>
              <a:rPr lang="en-US" sz="14902" spc="1609">
                <a:solidFill>
                  <a:srgbClr val="231F20"/>
                </a:solidFill>
                <a:latin typeface="Times New Roman Bold Italic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6559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4906782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8525761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2144740" y="4257555"/>
            <a:ext cx="4856701" cy="3085579"/>
          </a:xfrm>
          <a:custGeom>
            <a:avLst/>
            <a:gdLst/>
            <a:ahLst/>
            <a:cxnLst/>
            <a:rect r="r" b="b" t="t" l="l"/>
            <a:pathLst>
              <a:path h="3085579" w="4856701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816593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88519" y="3651672"/>
            <a:ext cx="2731184" cy="2523042"/>
          </a:xfrm>
          <a:custGeom>
            <a:avLst/>
            <a:gdLst/>
            <a:ahLst/>
            <a:cxnLst/>
            <a:rect r="r" b="b" t="t" l="l"/>
            <a:pathLst>
              <a:path h="2523042" w="2731184">
                <a:moveTo>
                  <a:pt x="0" y="0"/>
                </a:moveTo>
                <a:lnTo>
                  <a:pt x="2731185" y="0"/>
                </a:lnTo>
                <a:lnTo>
                  <a:pt x="2731185" y="2523042"/>
                </a:lnTo>
                <a:lnTo>
                  <a:pt x="0" y="25230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3244" t="0" r="-74215" b="-18517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05849" y="3651672"/>
            <a:ext cx="2774653" cy="2523042"/>
          </a:xfrm>
          <a:custGeom>
            <a:avLst/>
            <a:gdLst/>
            <a:ahLst/>
            <a:cxnLst/>
            <a:rect r="r" b="b" t="t" l="l"/>
            <a:pathLst>
              <a:path h="2523042" w="2774653">
                <a:moveTo>
                  <a:pt x="0" y="0"/>
                </a:moveTo>
                <a:lnTo>
                  <a:pt x="2774653" y="0"/>
                </a:lnTo>
                <a:lnTo>
                  <a:pt x="2774653" y="2523042"/>
                </a:lnTo>
                <a:lnTo>
                  <a:pt x="0" y="2523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1126" t="-45619" r="0" b="-5044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44205" y="3651672"/>
            <a:ext cx="2652742" cy="2523042"/>
          </a:xfrm>
          <a:custGeom>
            <a:avLst/>
            <a:gdLst/>
            <a:ahLst/>
            <a:cxnLst/>
            <a:rect r="r" b="b" t="t" l="l"/>
            <a:pathLst>
              <a:path h="2523042" w="2652742">
                <a:moveTo>
                  <a:pt x="0" y="0"/>
                </a:moveTo>
                <a:lnTo>
                  <a:pt x="2652742" y="0"/>
                </a:lnTo>
                <a:lnTo>
                  <a:pt x="2652742" y="2523042"/>
                </a:lnTo>
                <a:lnTo>
                  <a:pt x="0" y="25230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83885" r="-23430" b="-10450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287476" y="3651672"/>
            <a:ext cx="2651207" cy="2523042"/>
          </a:xfrm>
          <a:custGeom>
            <a:avLst/>
            <a:gdLst/>
            <a:ahLst/>
            <a:cxnLst/>
            <a:rect r="r" b="b" t="t" l="l"/>
            <a:pathLst>
              <a:path h="2523042" w="2651207">
                <a:moveTo>
                  <a:pt x="0" y="0"/>
                </a:moveTo>
                <a:lnTo>
                  <a:pt x="2651207" y="0"/>
                </a:lnTo>
                <a:lnTo>
                  <a:pt x="2651207" y="2523042"/>
                </a:lnTo>
                <a:lnTo>
                  <a:pt x="0" y="252304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3630" t="-38708" r="-26848" b="-123718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49317" y="6366611"/>
            <a:ext cx="273118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Times New Roman"/>
              </a:rPr>
              <a:t>ALISHA JOY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82209" y="6366611"/>
            <a:ext cx="290460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Times New Roman"/>
              </a:rPr>
              <a:t>DEEKSHITHA 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88519" y="6366611"/>
            <a:ext cx="273118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Times New Roman"/>
              </a:rPr>
              <a:t>SNEHA 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07498" y="6366611"/>
            <a:ext cx="273118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Times New Roman"/>
              </a:rPr>
              <a:t>VISHNU PRIYA 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80502" y="1669648"/>
            <a:ext cx="7845600" cy="1005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55"/>
              </a:lnSpc>
              <a:spcBef>
                <a:spcPct val="0"/>
              </a:spcBef>
            </a:pPr>
            <a:r>
              <a:rPr lang="en-US" sz="6621" spc="231" u="sng">
                <a:solidFill>
                  <a:srgbClr val="FFFFFF"/>
                </a:solidFill>
                <a:latin typeface="Times New Roman Bold"/>
              </a:rPr>
              <a:t>Our 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2901697"/>
            <a:ext cx="1400485" cy="6107900"/>
            <a:chOff x="0" y="0"/>
            <a:chExt cx="368852" cy="1608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608665"/>
            </a:xfrm>
            <a:custGeom>
              <a:avLst/>
              <a:gdLst/>
              <a:ahLst/>
              <a:cxnLst/>
              <a:rect r="r" b="b" t="t" l="l"/>
              <a:pathLst>
                <a:path h="1608665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B21008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68852" cy="16753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3042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424588" cy="2168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96466" y="2430722"/>
            <a:ext cx="5690094" cy="5690094"/>
          </a:xfrm>
          <a:custGeom>
            <a:avLst/>
            <a:gdLst/>
            <a:ahLst/>
            <a:cxnLst/>
            <a:rect r="r" b="b" t="t" l="l"/>
            <a:pathLst>
              <a:path h="5690094" w="5690094">
                <a:moveTo>
                  <a:pt x="0" y="0"/>
                </a:moveTo>
                <a:lnTo>
                  <a:pt x="5690094" y="0"/>
                </a:lnTo>
                <a:lnTo>
                  <a:pt x="5690094" y="5690095"/>
                </a:lnTo>
                <a:lnTo>
                  <a:pt x="0" y="5690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13112" y="1278866"/>
            <a:ext cx="5661991" cy="147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 u="sng">
                <a:solidFill>
                  <a:srgbClr val="231F20"/>
                </a:solidFill>
                <a:latin typeface="Times New Roman Bold"/>
              </a:rPr>
              <a:t>Contents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4659" y="316803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24659" y="396515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4659" y="484631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24659" y="564343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44260" y="6435807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44260" y="726677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44260" y="811706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00737" y="3256937"/>
            <a:ext cx="5790503" cy="55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5"/>
              </a:lnSpc>
            </a:pPr>
            <a:r>
              <a:rPr lang="en-US" sz="2924" spc="286">
                <a:solidFill>
                  <a:srgbClr val="231F20"/>
                </a:solidFill>
                <a:latin typeface="Times New Roman"/>
              </a:rPr>
              <a:t>Our Team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00737" y="4051155"/>
            <a:ext cx="6076629" cy="55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5"/>
              </a:lnSpc>
            </a:pPr>
            <a:r>
              <a:rPr lang="en-US" sz="2924" spc="286">
                <a:solidFill>
                  <a:srgbClr val="231F20"/>
                </a:solidFill>
                <a:latin typeface="Times New Roman"/>
              </a:rPr>
              <a:t>Need to consider mental health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00737" y="4971245"/>
            <a:ext cx="5790503" cy="55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5"/>
              </a:lnSpc>
              <a:spcBef>
                <a:spcPct val="0"/>
              </a:spcBef>
            </a:pPr>
            <a:r>
              <a:rPr lang="en-US" sz="2924" spc="286">
                <a:solidFill>
                  <a:srgbClr val="231F20"/>
                </a:solidFill>
                <a:latin typeface="Times New Roman"/>
              </a:rPr>
              <a:t>Statistics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00737" y="5765463"/>
            <a:ext cx="6076629" cy="55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5"/>
              </a:lnSpc>
              <a:spcBef>
                <a:spcPct val="0"/>
              </a:spcBef>
            </a:pPr>
            <a:r>
              <a:rPr lang="en-US" sz="2924" spc="286">
                <a:solidFill>
                  <a:srgbClr val="231F20"/>
                </a:solidFill>
                <a:latin typeface="Times New Roman"/>
              </a:rPr>
              <a:t>Requirements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00737" y="6566307"/>
            <a:ext cx="6076629" cy="55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5"/>
              </a:lnSpc>
              <a:spcBef>
                <a:spcPct val="0"/>
              </a:spcBef>
            </a:pPr>
            <a:r>
              <a:rPr lang="en-US" sz="2924" spc="286">
                <a:solidFill>
                  <a:srgbClr val="231F20"/>
                </a:solidFill>
                <a:latin typeface="Times New Roman"/>
              </a:rPr>
              <a:t>Heart Rate Monitoring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00737" y="7358684"/>
            <a:ext cx="5790503" cy="55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5"/>
              </a:lnSpc>
              <a:spcBef>
                <a:spcPct val="0"/>
              </a:spcBef>
            </a:pPr>
            <a:r>
              <a:rPr lang="en-US" sz="2924" spc="286">
                <a:solidFill>
                  <a:srgbClr val="231F20"/>
                </a:solidFill>
                <a:latin typeface="Times New Roman"/>
              </a:rPr>
              <a:t>Stress detection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00737" y="8203065"/>
            <a:ext cx="6076629" cy="552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35"/>
              </a:lnSpc>
              <a:spcBef>
                <a:spcPct val="0"/>
              </a:spcBef>
            </a:pPr>
            <a:r>
              <a:rPr lang="en-US" sz="2924" spc="286">
                <a:solidFill>
                  <a:srgbClr val="231F20"/>
                </a:solidFill>
                <a:latin typeface="Times New Roman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1008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1008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61103" y="1342561"/>
            <a:ext cx="1164616" cy="1910409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01480" y="1995347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907654" y="1497977"/>
            <a:ext cx="8351335" cy="1559735"/>
            <a:chOff x="0" y="0"/>
            <a:chExt cx="10408695" cy="19439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65606" cy="1990504"/>
            </a:xfrm>
            <a:custGeom>
              <a:avLst/>
              <a:gdLst/>
              <a:ahLst/>
              <a:cxnLst/>
              <a:rect r="r" b="b" t="t" l="l"/>
              <a:pathLst>
                <a:path h="1990504" w="10465606">
                  <a:moveTo>
                    <a:pt x="9125217" y="0"/>
                  </a:moveTo>
                  <a:lnTo>
                    <a:pt x="0" y="0"/>
                  </a:lnTo>
                  <a:lnTo>
                    <a:pt x="1182576" y="849511"/>
                  </a:lnTo>
                  <a:cubicBezTo>
                    <a:pt x="1238326" y="889572"/>
                    <a:pt x="1267008" y="942642"/>
                    <a:pt x="1267008" y="995584"/>
                  </a:cubicBezTo>
                  <a:cubicBezTo>
                    <a:pt x="1267008" y="1048525"/>
                    <a:pt x="1239223" y="1101080"/>
                    <a:pt x="1182576" y="1141656"/>
                  </a:cubicBezTo>
                  <a:lnTo>
                    <a:pt x="896" y="1990504"/>
                  </a:lnTo>
                  <a:lnTo>
                    <a:pt x="9124500" y="1990504"/>
                  </a:lnTo>
                  <a:lnTo>
                    <a:pt x="10465606" y="995584"/>
                  </a:lnTo>
                  <a:lnTo>
                    <a:pt x="9125217" y="0"/>
                  </a:ln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914512" y="3230440"/>
            <a:ext cx="1165193" cy="1910409"/>
            <a:chOff x="0" y="0"/>
            <a:chExt cx="145224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601958" y="3883226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420038" y="3407790"/>
            <a:ext cx="7169211" cy="1537801"/>
            <a:chOff x="0" y="0"/>
            <a:chExt cx="8935354" cy="19166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992814" cy="1963166"/>
            </a:xfrm>
            <a:custGeom>
              <a:avLst/>
              <a:gdLst/>
              <a:ahLst/>
              <a:cxnLst/>
              <a:rect r="r" b="b" t="t" l="l"/>
              <a:pathLst>
                <a:path h="1963166" w="8992814">
                  <a:moveTo>
                    <a:pt x="1171382" y="1963166"/>
                  </a:moveTo>
                  <a:lnTo>
                    <a:pt x="8992814" y="1963166"/>
                  </a:lnTo>
                  <a:lnTo>
                    <a:pt x="7989702" y="1125601"/>
                  </a:lnTo>
                  <a:cubicBezTo>
                    <a:pt x="7941863" y="1086104"/>
                    <a:pt x="7917250" y="1033780"/>
                    <a:pt x="7917250" y="981583"/>
                  </a:cubicBezTo>
                  <a:cubicBezTo>
                    <a:pt x="7917250" y="929386"/>
                    <a:pt x="7941246" y="877570"/>
                    <a:pt x="7989702" y="837565"/>
                  </a:cubicBezTo>
                  <a:lnTo>
                    <a:pt x="8992305" y="0"/>
                  </a:lnTo>
                  <a:lnTo>
                    <a:pt x="1171382" y="0"/>
                  </a:lnTo>
                  <a:lnTo>
                    <a:pt x="0" y="980948"/>
                  </a:lnTo>
                  <a:lnTo>
                    <a:pt x="1171382" y="1963039"/>
                  </a:ln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309182" y="5460012"/>
            <a:ext cx="1164616" cy="1910409"/>
            <a:chOff x="0" y="0"/>
            <a:chExt cx="1451520" cy="23810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449560" y="6112798"/>
            <a:ext cx="325815" cy="605415"/>
            <a:chOff x="0" y="0"/>
            <a:chExt cx="406080" cy="7545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755734" y="5637362"/>
            <a:ext cx="8503255" cy="1537801"/>
            <a:chOff x="0" y="0"/>
            <a:chExt cx="10598041" cy="19166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654953" cy="1963166"/>
            </a:xfrm>
            <a:custGeom>
              <a:avLst/>
              <a:gdLst/>
              <a:ahLst/>
              <a:cxnLst/>
              <a:rect r="r" b="b" t="t" l="l"/>
              <a:pathLst>
                <a:path h="1963166" w="10654953">
                  <a:moveTo>
                    <a:pt x="9291215" y="0"/>
                  </a:moveTo>
                  <a:lnTo>
                    <a:pt x="0" y="0"/>
                  </a:lnTo>
                  <a:lnTo>
                    <a:pt x="1204089" y="837565"/>
                  </a:lnTo>
                  <a:cubicBezTo>
                    <a:pt x="1260853" y="877062"/>
                    <a:pt x="1290056" y="929386"/>
                    <a:pt x="1290056" y="981583"/>
                  </a:cubicBezTo>
                  <a:cubicBezTo>
                    <a:pt x="1290056" y="1033780"/>
                    <a:pt x="1261766" y="1085596"/>
                    <a:pt x="1204089" y="1125601"/>
                  </a:cubicBezTo>
                  <a:lnTo>
                    <a:pt x="913" y="1963166"/>
                  </a:lnTo>
                  <a:lnTo>
                    <a:pt x="9290485" y="1963166"/>
                  </a:lnTo>
                  <a:lnTo>
                    <a:pt x="10654953" y="981583"/>
                  </a:lnTo>
                  <a:lnTo>
                    <a:pt x="9291215" y="0"/>
                  </a:ln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0762591" y="7347891"/>
            <a:ext cx="1165193" cy="1910409"/>
            <a:chOff x="0" y="0"/>
            <a:chExt cx="1452240" cy="23810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-19685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450038" y="8000677"/>
            <a:ext cx="325815" cy="605415"/>
            <a:chOff x="0" y="0"/>
            <a:chExt cx="406080" cy="7545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4420038" y="7525241"/>
            <a:ext cx="7017290" cy="1537801"/>
            <a:chOff x="0" y="0"/>
            <a:chExt cx="8746007" cy="19166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803467" cy="1963166"/>
            </a:xfrm>
            <a:custGeom>
              <a:avLst/>
              <a:gdLst/>
              <a:ahLst/>
              <a:cxnLst/>
              <a:rect r="r" b="b" t="t" l="l"/>
              <a:pathLst>
                <a:path h="1963166" w="8803467">
                  <a:moveTo>
                    <a:pt x="1146560" y="1963166"/>
                  </a:moveTo>
                  <a:lnTo>
                    <a:pt x="8803467" y="1963166"/>
                  </a:lnTo>
                  <a:lnTo>
                    <a:pt x="7820395" y="1125601"/>
                  </a:lnTo>
                  <a:cubicBezTo>
                    <a:pt x="7773569" y="1086104"/>
                    <a:pt x="7749478" y="1033780"/>
                    <a:pt x="7749478" y="981583"/>
                  </a:cubicBezTo>
                  <a:cubicBezTo>
                    <a:pt x="7749478" y="929386"/>
                    <a:pt x="7772966" y="877570"/>
                    <a:pt x="7820395" y="837565"/>
                  </a:cubicBezTo>
                  <a:lnTo>
                    <a:pt x="8802959" y="0"/>
                  </a:lnTo>
                  <a:lnTo>
                    <a:pt x="1146560" y="0"/>
                  </a:lnTo>
                  <a:lnTo>
                    <a:pt x="0" y="980948"/>
                  </a:lnTo>
                  <a:lnTo>
                    <a:pt x="1146560" y="1963039"/>
                  </a:lnTo>
                  <a:close/>
                </a:path>
              </a:pathLst>
            </a:custGeom>
            <a:solidFill>
              <a:srgbClr val="B21008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095769" y="762000"/>
            <a:ext cx="5605439" cy="270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446" spc="729" u="sng">
                <a:solidFill>
                  <a:srgbClr val="FFFFFF"/>
                </a:solidFill>
                <a:latin typeface="Times New Roman Bold"/>
              </a:rPr>
              <a:t>Mental Health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42015" y="1669291"/>
            <a:ext cx="4719887" cy="106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82"/>
              </a:lnSpc>
              <a:spcBef>
                <a:spcPct val="0"/>
              </a:spcBef>
            </a:pPr>
            <a:r>
              <a:rPr lang="en-US" sz="2958" spc="289">
                <a:solidFill>
                  <a:srgbClr val="FFFFFF"/>
                </a:solidFill>
                <a:latin typeface="Times New Roman"/>
              </a:rPr>
              <a:t>Plays a vital role in our overall wellbeing.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63363" y="1852472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079705" y="3714588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928967" y="5599671"/>
            <a:ext cx="6284172" cy="1416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26"/>
              </a:lnSpc>
              <a:spcBef>
                <a:spcPct val="0"/>
              </a:spcBef>
            </a:pPr>
            <a:r>
              <a:rPr lang="en-US" sz="2628" spc="257">
                <a:solidFill>
                  <a:srgbClr val="FFFFFF"/>
                </a:solidFill>
                <a:latin typeface="Times New Roman"/>
              </a:rPr>
              <a:t>To incorporate technology to spread awareness about mental wellbeing and its impact.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211443" y="5969923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27784" y="7832039"/>
            <a:ext cx="979531" cy="79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968442" y="3439626"/>
            <a:ext cx="5565670" cy="137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585"/>
              </a:lnSpc>
              <a:spcBef>
                <a:spcPct val="0"/>
              </a:spcBef>
            </a:pPr>
            <a:r>
              <a:rPr lang="en-US" sz="2598" spc="254">
                <a:solidFill>
                  <a:srgbClr val="FFFFFF"/>
                </a:solidFill>
                <a:latin typeface="Times New Roman"/>
              </a:rPr>
              <a:t>Not having proper mental health education, hence no timely treatments provided.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187197" y="7595864"/>
            <a:ext cx="5346915" cy="106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082"/>
              </a:lnSpc>
              <a:spcBef>
                <a:spcPct val="0"/>
              </a:spcBef>
            </a:pPr>
            <a:r>
              <a:rPr lang="en-US" sz="2958" spc="289">
                <a:solidFill>
                  <a:srgbClr val="FFFFFF"/>
                </a:solidFill>
                <a:latin typeface="Times New Roman"/>
              </a:rPr>
              <a:t>To spread smiles around the world.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016842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431558"/>
            <a:ext cx="8713215" cy="6424785"/>
          </a:xfrm>
          <a:custGeom>
            <a:avLst/>
            <a:gdLst/>
            <a:ahLst/>
            <a:cxnLst/>
            <a:rect r="r" b="b" t="t" l="l"/>
            <a:pathLst>
              <a:path h="6424785" w="8713215">
                <a:moveTo>
                  <a:pt x="0" y="0"/>
                </a:moveTo>
                <a:lnTo>
                  <a:pt x="8713215" y="0"/>
                </a:lnTo>
                <a:lnTo>
                  <a:pt x="8713215" y="6424785"/>
                </a:lnTo>
                <a:lnTo>
                  <a:pt x="0" y="6424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29" r="0" b="-192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77491" y="3431558"/>
            <a:ext cx="8008613" cy="6424785"/>
          </a:xfrm>
          <a:custGeom>
            <a:avLst/>
            <a:gdLst/>
            <a:ahLst/>
            <a:cxnLst/>
            <a:rect r="r" b="b" t="t" l="l"/>
            <a:pathLst>
              <a:path h="6424785" w="8008613">
                <a:moveTo>
                  <a:pt x="0" y="0"/>
                </a:moveTo>
                <a:lnTo>
                  <a:pt x="8008613" y="0"/>
                </a:lnTo>
                <a:lnTo>
                  <a:pt x="8008613" y="6424785"/>
                </a:lnTo>
                <a:lnTo>
                  <a:pt x="0" y="6424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91" r="0" b="-229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90980" y="1079886"/>
            <a:ext cx="10713642" cy="148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 u="sng">
                <a:solidFill>
                  <a:srgbClr val="FFFFFF"/>
                </a:solidFill>
                <a:latin typeface="Times New Roman Bold"/>
              </a:rPr>
              <a:t>STATISTICS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2392" y="3534312"/>
            <a:ext cx="16523216" cy="202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 u="sng">
                <a:solidFill>
                  <a:srgbClr val="FFFFFF"/>
                </a:solidFill>
                <a:latin typeface="Times New Roman Bold"/>
              </a:rPr>
              <a:t>IMPLEMENTATION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181367" cy="173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181367" cy="959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91275" y="2179745"/>
            <a:ext cx="4486336" cy="1594049"/>
            <a:chOff x="0" y="0"/>
            <a:chExt cx="4073040" cy="144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3017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3017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38092" y="1512782"/>
            <a:ext cx="2264977" cy="2263391"/>
            <a:chOff x="0" y="0"/>
            <a:chExt cx="2056320" cy="2054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28304" y="4033124"/>
            <a:ext cx="4490302" cy="1596428"/>
            <a:chOff x="0" y="0"/>
            <a:chExt cx="4076640" cy="1449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76573" cy="1449324"/>
            </a:xfrm>
            <a:custGeom>
              <a:avLst/>
              <a:gdLst/>
              <a:ahLst/>
              <a:cxnLst/>
              <a:rect r="r" b="b" t="t" l="l"/>
              <a:pathLst>
                <a:path h="1449324" w="4076573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1949" y="3363782"/>
            <a:ext cx="2267356" cy="2265770"/>
            <a:chOff x="0" y="0"/>
            <a:chExt cx="2058480" cy="20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190711" y="5888883"/>
            <a:ext cx="5520405" cy="1594842"/>
            <a:chOff x="0" y="0"/>
            <a:chExt cx="5011847" cy="1447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11713" cy="1447927"/>
            </a:xfrm>
            <a:custGeom>
              <a:avLst/>
              <a:gdLst/>
              <a:ahLst/>
              <a:cxnLst/>
              <a:rect r="r" b="b" t="t" l="l"/>
              <a:pathLst>
                <a:path h="1447927" w="5011713">
                  <a:moveTo>
                    <a:pt x="4121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4121120" y="1447927"/>
                    <a:pt x="4121120" y="1447927"/>
                    <a:pt x="4121120" y="1447927"/>
                  </a:cubicBezTo>
                  <a:cubicBezTo>
                    <a:pt x="4611782" y="1447927"/>
                    <a:pt x="5011713" y="1122807"/>
                    <a:pt x="5011713" y="724027"/>
                  </a:cubicBezTo>
                  <a:cubicBezTo>
                    <a:pt x="5011713" y="325247"/>
                    <a:pt x="4611782" y="0"/>
                    <a:pt x="412112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001122" y="5217162"/>
            <a:ext cx="2264184" cy="2264184"/>
            <a:chOff x="0" y="0"/>
            <a:chExt cx="2055600" cy="205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353193" y="7739090"/>
            <a:ext cx="5820262" cy="1594049"/>
            <a:chOff x="0" y="0"/>
            <a:chExt cx="5284080" cy="1447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283995" cy="1447165"/>
            </a:xfrm>
            <a:custGeom>
              <a:avLst/>
              <a:gdLst/>
              <a:ahLst/>
              <a:cxnLst/>
              <a:rect r="r" b="b" t="t" l="l"/>
              <a:pathLst>
                <a:path h="1447165" w="5283995">
                  <a:moveTo>
                    <a:pt x="43450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4345024" y="1447165"/>
                    <a:pt x="4345024" y="1447165"/>
                    <a:pt x="4345024" y="1447165"/>
                  </a:cubicBezTo>
                  <a:cubicBezTo>
                    <a:pt x="4862355" y="1447165"/>
                    <a:pt x="5283995" y="1122172"/>
                    <a:pt x="5283995" y="723519"/>
                  </a:cubicBezTo>
                  <a:cubicBezTo>
                    <a:pt x="5283995" y="324866"/>
                    <a:pt x="4862355" y="0"/>
                    <a:pt x="434502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238151" y="7067369"/>
            <a:ext cx="2263391" cy="2265770"/>
            <a:chOff x="0" y="0"/>
            <a:chExt cx="2054880" cy="2057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B21008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0016449" y="3964856"/>
            <a:ext cx="1934464" cy="1063623"/>
          </a:xfrm>
          <a:custGeom>
            <a:avLst/>
            <a:gdLst/>
            <a:ahLst/>
            <a:cxnLst/>
            <a:rect r="r" b="b" t="t" l="l"/>
            <a:pathLst>
              <a:path h="1063623" w="1934464">
                <a:moveTo>
                  <a:pt x="0" y="0"/>
                </a:moveTo>
                <a:lnTo>
                  <a:pt x="1934465" y="0"/>
                </a:lnTo>
                <a:lnTo>
                  <a:pt x="1934465" y="1063623"/>
                </a:lnTo>
                <a:lnTo>
                  <a:pt x="0" y="1063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950914" y="1866754"/>
            <a:ext cx="1528504" cy="1528504"/>
          </a:xfrm>
          <a:custGeom>
            <a:avLst/>
            <a:gdLst/>
            <a:ahLst/>
            <a:cxnLst/>
            <a:rect r="r" b="b" t="t" l="l"/>
            <a:pathLst>
              <a:path h="1528504" w="1528504">
                <a:moveTo>
                  <a:pt x="0" y="0"/>
                </a:moveTo>
                <a:lnTo>
                  <a:pt x="1528504" y="0"/>
                </a:lnTo>
                <a:lnTo>
                  <a:pt x="1528504" y="1528505"/>
                </a:lnTo>
                <a:lnTo>
                  <a:pt x="0" y="1528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406073" y="5629552"/>
            <a:ext cx="1465875" cy="1465875"/>
          </a:xfrm>
          <a:custGeom>
            <a:avLst/>
            <a:gdLst/>
            <a:ahLst/>
            <a:cxnLst/>
            <a:rect r="r" b="b" t="t" l="l"/>
            <a:pathLst>
              <a:path h="1465875" w="1465875">
                <a:moveTo>
                  <a:pt x="0" y="0"/>
                </a:moveTo>
                <a:lnTo>
                  <a:pt x="1465876" y="0"/>
                </a:lnTo>
                <a:lnTo>
                  <a:pt x="1465876" y="1465876"/>
                </a:lnTo>
                <a:lnTo>
                  <a:pt x="0" y="14658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6448475" y="7634806"/>
            <a:ext cx="1809435" cy="1130897"/>
          </a:xfrm>
          <a:custGeom>
            <a:avLst/>
            <a:gdLst/>
            <a:ahLst/>
            <a:cxnLst/>
            <a:rect r="r" b="b" t="t" l="l"/>
            <a:pathLst>
              <a:path h="1130897" w="1809435">
                <a:moveTo>
                  <a:pt x="0" y="0"/>
                </a:moveTo>
                <a:lnTo>
                  <a:pt x="1809435" y="0"/>
                </a:lnTo>
                <a:lnTo>
                  <a:pt x="1809435" y="1130896"/>
                </a:lnTo>
                <a:lnTo>
                  <a:pt x="0" y="113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675865" y="7617075"/>
            <a:ext cx="4561961" cy="128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87"/>
              </a:lnSpc>
            </a:pPr>
            <a:r>
              <a:rPr lang="en-US" sz="3541" spc="347">
                <a:solidFill>
                  <a:srgbClr val="231F20"/>
                </a:solidFill>
                <a:latin typeface="Times New Roman Bold"/>
              </a:rPr>
              <a:t>AD8232 SENSOR BOARD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65306" y="6096277"/>
            <a:ext cx="3937615" cy="116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433"/>
              </a:lnSpc>
              <a:spcBef>
                <a:spcPct val="0"/>
              </a:spcBef>
            </a:pPr>
            <a:r>
              <a:rPr lang="en-US" sz="3212" spc="314">
                <a:solidFill>
                  <a:srgbClr val="231F20"/>
                </a:solidFill>
                <a:latin typeface="Times New Roman Bold"/>
              </a:rPr>
              <a:t>ECG KIT  ELECTRODES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77430" y="4228367"/>
            <a:ext cx="2732632" cy="1219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611"/>
              </a:lnSpc>
              <a:spcBef>
                <a:spcPct val="0"/>
              </a:spcBef>
            </a:pPr>
            <a:r>
              <a:rPr lang="en-US" sz="3341" spc="327">
                <a:solidFill>
                  <a:srgbClr val="231F20"/>
                </a:solidFill>
                <a:latin typeface="Times New Roman Bold"/>
              </a:rPr>
              <a:t>ARDUINO IDE SETUP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52289" y="2609132"/>
            <a:ext cx="2732632" cy="66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87"/>
              </a:lnSpc>
              <a:spcBef>
                <a:spcPct val="0"/>
              </a:spcBef>
            </a:pPr>
            <a:r>
              <a:rPr lang="en-US" sz="3541" spc="347">
                <a:solidFill>
                  <a:srgbClr val="231F20"/>
                </a:solidFill>
                <a:latin typeface="Times New Roman Bold"/>
              </a:rPr>
              <a:t>ESP-32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39754" y="4831338"/>
            <a:ext cx="6261368" cy="83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30"/>
              </a:lnSpc>
            </a:pPr>
            <a:r>
              <a:rPr lang="en-US" sz="5484" spc="191" u="sng">
                <a:solidFill>
                  <a:srgbClr val="040506"/>
                </a:solidFill>
                <a:latin typeface="Times New Roman Bold"/>
              </a:rPr>
              <a:t>REQUIREMENTS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B2100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482924" cy="111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015019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2543" cy="1288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83094" y="4621028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2543" cy="1288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80351" y="4621028"/>
            <a:ext cx="5300644" cy="3788212"/>
          </a:xfrm>
          <a:custGeom>
            <a:avLst/>
            <a:gdLst/>
            <a:ahLst/>
            <a:cxnLst/>
            <a:rect r="r" b="b" t="t" l="l"/>
            <a:pathLst>
              <a:path h="3788212" w="5300644">
                <a:moveTo>
                  <a:pt x="0" y="0"/>
                </a:moveTo>
                <a:lnTo>
                  <a:pt x="5300644" y="0"/>
                </a:lnTo>
                <a:lnTo>
                  <a:pt x="5300644" y="3788212"/>
                </a:lnTo>
                <a:lnTo>
                  <a:pt x="0" y="3788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7" t="0" r="-1275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062644" y="4590746"/>
            <a:ext cx="4734700" cy="4065391"/>
          </a:xfrm>
          <a:custGeom>
            <a:avLst/>
            <a:gdLst/>
            <a:ahLst/>
            <a:cxnLst/>
            <a:rect r="r" b="b" t="t" l="l"/>
            <a:pathLst>
              <a:path h="4065391" w="4734700">
                <a:moveTo>
                  <a:pt x="0" y="0"/>
                </a:moveTo>
                <a:lnTo>
                  <a:pt x="4734700" y="0"/>
                </a:lnTo>
                <a:lnTo>
                  <a:pt x="4734700" y="4065391"/>
                </a:lnTo>
                <a:lnTo>
                  <a:pt x="0" y="4065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935" t="-5197" r="-1380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92988" y="4377908"/>
            <a:ext cx="6043593" cy="4301779"/>
          </a:xfrm>
          <a:custGeom>
            <a:avLst/>
            <a:gdLst/>
            <a:ahLst/>
            <a:cxnLst/>
            <a:rect r="r" b="b" t="t" l="l"/>
            <a:pathLst>
              <a:path h="4301779" w="6043593">
                <a:moveTo>
                  <a:pt x="0" y="0"/>
                </a:moveTo>
                <a:lnTo>
                  <a:pt x="6043592" y="0"/>
                </a:lnTo>
                <a:lnTo>
                  <a:pt x="6043592" y="4301779"/>
                </a:lnTo>
                <a:lnTo>
                  <a:pt x="0" y="4301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245" r="0" b="-2024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375955" y="1279653"/>
            <a:ext cx="9515774" cy="1581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 u="sng">
                <a:solidFill>
                  <a:srgbClr val="FFFFFF"/>
                </a:solidFill>
                <a:latin typeface="Times New Roman Bold"/>
              </a:rPr>
              <a:t>COMPONENTS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6673" y="8532312"/>
            <a:ext cx="4468000" cy="661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1"/>
              </a:lnSpc>
            </a:pPr>
            <a:r>
              <a:rPr lang="en-US" sz="3544" spc="347">
                <a:solidFill>
                  <a:srgbClr val="231F20"/>
                </a:solidFill>
                <a:latin typeface="Times New Roman"/>
              </a:rPr>
              <a:t>AD8232 BOARD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94683" y="8555862"/>
            <a:ext cx="4468000" cy="661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1"/>
              </a:lnSpc>
            </a:pPr>
            <a:r>
              <a:rPr lang="en-US" sz="3544" spc="347">
                <a:solidFill>
                  <a:srgbClr val="231F20"/>
                </a:solidFill>
                <a:latin typeface="Times New Roman"/>
              </a:rPr>
              <a:t>ESP-32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29995" y="8620377"/>
            <a:ext cx="5536494" cy="63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sz="3344" spc="327">
                <a:solidFill>
                  <a:srgbClr val="231F20"/>
                </a:solidFill>
                <a:latin typeface="Times New Roman"/>
              </a:rPr>
              <a:t>ECG LEARNERS KIT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2076" y="-20574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5379228" cy="8697291"/>
          </a:xfrm>
          <a:custGeom>
            <a:avLst/>
            <a:gdLst/>
            <a:ahLst/>
            <a:cxnLst/>
            <a:rect r="r" b="b" t="t" l="l"/>
            <a:pathLst>
              <a:path h="8697291" w="5379228">
                <a:moveTo>
                  <a:pt x="0" y="0"/>
                </a:moveTo>
                <a:lnTo>
                  <a:pt x="5379228" y="0"/>
                </a:lnTo>
                <a:lnTo>
                  <a:pt x="5379228" y="8697291"/>
                </a:lnTo>
                <a:lnTo>
                  <a:pt x="0" y="8697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146" r="0" b="-1914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58315" y="2173602"/>
            <a:ext cx="8457459" cy="7355009"/>
          </a:xfrm>
          <a:custGeom>
            <a:avLst/>
            <a:gdLst/>
            <a:ahLst/>
            <a:cxnLst/>
            <a:rect r="r" b="b" t="t" l="l"/>
            <a:pathLst>
              <a:path h="7355009" w="8457459">
                <a:moveTo>
                  <a:pt x="0" y="0"/>
                </a:moveTo>
                <a:lnTo>
                  <a:pt x="8457458" y="0"/>
                </a:lnTo>
                <a:lnTo>
                  <a:pt x="8457458" y="7355009"/>
                </a:lnTo>
                <a:lnTo>
                  <a:pt x="0" y="73550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278" r="0" b="-727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74828" y="1191407"/>
            <a:ext cx="6246725" cy="98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05"/>
              </a:lnSpc>
            </a:pPr>
            <a:r>
              <a:rPr lang="en-US" sz="6470" spc="226" u="sng">
                <a:solidFill>
                  <a:srgbClr val="040506"/>
                </a:solidFill>
                <a:latin typeface="Times New Roman Bold"/>
              </a:rPr>
              <a:t>Connections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DAF9iEopDKw</dc:identifier>
  <dcterms:modified xsi:type="dcterms:W3CDTF">2011-08-01T06:04:30Z</dcterms:modified>
  <cp:revision>1</cp:revision>
  <dc:title>Team3SIC</dc:title>
</cp:coreProperties>
</file>